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3" r:id="rId7"/>
    <p:sldId id="264" r:id="rId8"/>
    <p:sldId id="262" r:id="rId9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13FB6-EBCB-4BDA-8BC4-467271B40B69}" type="datetimeFigureOut">
              <a:rPr lang="es-CO" smtClean="0"/>
              <a:pPr/>
              <a:t>20/03/2013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8F81-CB82-4B6E-957E-A1F813D777F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169116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13FB6-EBCB-4BDA-8BC4-467271B40B69}" type="datetimeFigureOut">
              <a:rPr lang="es-CO" smtClean="0"/>
              <a:pPr/>
              <a:t>20/03/2013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8F81-CB82-4B6E-957E-A1F813D777F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1783089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13FB6-EBCB-4BDA-8BC4-467271B40B69}" type="datetimeFigureOut">
              <a:rPr lang="es-CO" smtClean="0"/>
              <a:pPr/>
              <a:t>20/03/2013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8F81-CB82-4B6E-957E-A1F813D777F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403409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13FB6-EBCB-4BDA-8BC4-467271B40B69}" type="datetimeFigureOut">
              <a:rPr lang="es-CO" smtClean="0"/>
              <a:pPr/>
              <a:t>20/03/2013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8F81-CB82-4B6E-957E-A1F813D777F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93483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13FB6-EBCB-4BDA-8BC4-467271B40B69}" type="datetimeFigureOut">
              <a:rPr lang="es-CO" smtClean="0"/>
              <a:pPr/>
              <a:t>20/03/2013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8F81-CB82-4B6E-957E-A1F813D777F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019909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13FB6-EBCB-4BDA-8BC4-467271B40B69}" type="datetimeFigureOut">
              <a:rPr lang="es-CO" smtClean="0"/>
              <a:pPr/>
              <a:t>20/03/2013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8F81-CB82-4B6E-957E-A1F813D777F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3799951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13FB6-EBCB-4BDA-8BC4-467271B40B69}" type="datetimeFigureOut">
              <a:rPr lang="es-CO" smtClean="0"/>
              <a:pPr/>
              <a:t>20/03/2013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8F81-CB82-4B6E-957E-A1F813D777F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3081188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13FB6-EBCB-4BDA-8BC4-467271B40B69}" type="datetimeFigureOut">
              <a:rPr lang="es-CO" smtClean="0"/>
              <a:pPr/>
              <a:t>20/03/2013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8F81-CB82-4B6E-957E-A1F813D777F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906855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13FB6-EBCB-4BDA-8BC4-467271B40B69}" type="datetimeFigureOut">
              <a:rPr lang="es-CO" smtClean="0"/>
              <a:pPr/>
              <a:t>20/03/2013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8F81-CB82-4B6E-957E-A1F813D777F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78095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13FB6-EBCB-4BDA-8BC4-467271B40B69}" type="datetimeFigureOut">
              <a:rPr lang="es-CO" smtClean="0"/>
              <a:pPr/>
              <a:t>20/03/2013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8F81-CB82-4B6E-957E-A1F813D777F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3230232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13FB6-EBCB-4BDA-8BC4-467271B40B69}" type="datetimeFigureOut">
              <a:rPr lang="es-CO" smtClean="0"/>
              <a:pPr/>
              <a:t>20/03/2013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8F81-CB82-4B6E-957E-A1F813D777F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3440180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13FB6-EBCB-4BDA-8BC4-467271B40B69}" type="datetimeFigureOut">
              <a:rPr lang="es-CO" smtClean="0"/>
              <a:pPr/>
              <a:t>20/03/2013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58F81-CB82-4B6E-957E-A1F813D777F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3147204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caloriecount.about.com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2852936"/>
            <a:ext cx="9144000" cy="100811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What particular nutritional needs to each of these groups have? </a:t>
            </a:r>
            <a:endParaRPr lang="es-CO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503280"/>
            <a:ext cx="2170683" cy="3276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3969" y="3717032"/>
            <a:ext cx="4381938" cy="2924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7458" y="46658"/>
            <a:ext cx="4079699" cy="2708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3635" y="46658"/>
            <a:ext cx="3398699" cy="2854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6318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</a:t>
            </a:r>
            <a:r>
              <a:rPr lang="en-US" dirty="0" smtClean="0"/>
              <a:t>3:  </a:t>
            </a:r>
            <a:r>
              <a:rPr lang="en-US" dirty="0" smtClean="0"/>
              <a:t>Weight Problems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11560" y="3886200"/>
            <a:ext cx="8280920" cy="17526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2600" dirty="0" smtClean="0">
                <a:solidFill>
                  <a:schemeClr val="tx1"/>
                </a:solidFill>
              </a:rPr>
              <a:t>Objective:</a:t>
            </a:r>
          </a:p>
          <a:p>
            <a:pPr algn="l"/>
            <a:r>
              <a:rPr lang="en-US" sz="2600" dirty="0" smtClean="0">
                <a:solidFill>
                  <a:schemeClr val="tx1"/>
                </a:solidFill>
              </a:rPr>
              <a:t>- Regular exercise helps to maintain a healthy weight and reduces the chance of arthritis, high blood pressure and  heart disease  </a:t>
            </a:r>
            <a:endParaRPr lang="es-CO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855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/>
          </a:bodyPr>
          <a:lstStyle/>
          <a:p>
            <a:pPr algn="l"/>
            <a:r>
              <a:rPr lang="en-US" sz="3000" dirty="0" smtClean="0"/>
              <a:t>Healthy weight, moderately obese, clinically obese</a:t>
            </a:r>
            <a:endParaRPr lang="es-CO" sz="3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s-C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980728"/>
            <a:ext cx="4774840" cy="3183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07504" y="4180344"/>
            <a:ext cx="87849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BMI:  Body mass index</a:t>
            </a:r>
          </a:p>
          <a:p>
            <a:r>
              <a:rPr lang="en-US" sz="2400" dirty="0" smtClean="0"/>
              <a:t>This is one way that we can assess a healthy weight.  </a:t>
            </a:r>
          </a:p>
          <a:p>
            <a:r>
              <a:rPr lang="en-US" sz="2400" dirty="0" smtClean="0"/>
              <a:t>This chart doesn’t always correctly assess high level athletes or person with a highly developed musculature.</a:t>
            </a:r>
          </a:p>
          <a:p>
            <a:r>
              <a:rPr lang="en-US" sz="2400" dirty="0" smtClean="0"/>
              <a:t>There is a BMI for adults and one for children and teens.   </a:t>
            </a:r>
            <a:endParaRPr lang="es-CO" sz="2400" dirty="0" smtClean="0"/>
          </a:p>
          <a:p>
            <a:endParaRPr lang="es-CO" sz="2400" b="1" dirty="0"/>
          </a:p>
          <a:p>
            <a:r>
              <a:rPr lang="es-CO" sz="2400" b="1" dirty="0" smtClean="0"/>
              <a:t>http://apps.nccd.cdc.gov/dnpabmi/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xmlns="" val="312208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become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1" y="-137203"/>
            <a:ext cx="8064896" cy="6976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5472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614" y="1"/>
            <a:ext cx="7901818" cy="687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6310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664" y="188640"/>
            <a:ext cx="7139136" cy="864096"/>
          </a:xfrm>
        </p:spPr>
        <p:txBody>
          <a:bodyPr/>
          <a:lstStyle/>
          <a:p>
            <a:r>
              <a:rPr lang="en-US" dirty="0" smtClean="0"/>
              <a:t>A healthy diet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16016" y="1556792"/>
            <a:ext cx="3898776" cy="5069160"/>
          </a:xfrm>
        </p:spPr>
        <p:txBody>
          <a:bodyPr/>
          <a:lstStyle/>
          <a:p>
            <a:r>
              <a:rPr lang="en-US" dirty="0"/>
              <a:t>What must you do to maintain a healthy weight?</a:t>
            </a:r>
          </a:p>
          <a:p>
            <a:r>
              <a:rPr lang="en-US" dirty="0" smtClean="0"/>
              <a:t>Why is maintaining a healthy weight important?</a:t>
            </a:r>
          </a:p>
          <a:p>
            <a:r>
              <a:rPr lang="en-US" dirty="0"/>
              <a:t>Why don’t crash diets work?</a:t>
            </a:r>
          </a:p>
          <a:p>
            <a:endParaRPr lang="en-US" dirty="0"/>
          </a:p>
          <a:p>
            <a:endParaRPr lang="es-CO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4263531" cy="5410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7376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Analysis assignment, Cr E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Go to calorie counter and set up an account</a:t>
            </a:r>
          </a:p>
          <a:p>
            <a:pPr marL="0" indent="0">
              <a:buNone/>
            </a:pPr>
            <a:r>
              <a:rPr lang="es-CO" dirty="0" smtClean="0"/>
              <a:t>        </a:t>
            </a:r>
            <a:r>
              <a:rPr lang="es-CO" dirty="0" smtClean="0">
                <a:hlinkClick r:id="rId2"/>
              </a:rPr>
              <a:t>http</a:t>
            </a:r>
            <a:r>
              <a:rPr lang="es-CO" dirty="0">
                <a:hlinkClick r:id="rId2"/>
              </a:rPr>
              <a:t>://</a:t>
            </a:r>
            <a:r>
              <a:rPr lang="es-CO" dirty="0" smtClean="0">
                <a:hlinkClick r:id="rId2"/>
              </a:rPr>
              <a:t>caloriecount.about.com/</a:t>
            </a:r>
            <a:endParaRPr lang="es-CO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You will fill it in for a week (7 days).  At the end of the week you will be able to print off a summary of your week and a graph.  Using your knowledge of nutrients, analyse your diet.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xmlns="" val="218629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 smtClean="0"/>
              <a:t>Summary:</a:t>
            </a:r>
          </a:p>
          <a:p>
            <a:pPr marL="0" indent="0">
              <a:buNone/>
            </a:pPr>
            <a:r>
              <a:rPr lang="en-US" dirty="0" smtClean="0"/>
              <a:t>1. Why do people that are very thin and some people who are very obese suffer from deficiency diseases?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 If you take in more ________than you use, the excess is stored as ________if you eat too much over a period of time, you will eventually become_______.  To lose weight you need to eat______ and exercise_________.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xmlns="" val="88900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261</Words>
  <Application>Microsoft Office PowerPoint</Application>
  <PresentationFormat>Presentación en pantalla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Diapositiva 1</vt:lpstr>
      <vt:lpstr>Lesson 3:  Weight Problems</vt:lpstr>
      <vt:lpstr>Healthy weight, moderately obese, clinically obese</vt:lpstr>
      <vt:lpstr> become</vt:lpstr>
      <vt:lpstr>Diapositiva 5</vt:lpstr>
      <vt:lpstr>A healthy diet</vt:lpstr>
      <vt:lpstr>Analysis assignment, Cr E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3:  Weight Problems</dc:title>
  <dc:creator>USUARIO</dc:creator>
  <cp:lastModifiedBy>laboratorios</cp:lastModifiedBy>
  <cp:revision>21</cp:revision>
  <dcterms:created xsi:type="dcterms:W3CDTF">2013-03-11T16:39:43Z</dcterms:created>
  <dcterms:modified xsi:type="dcterms:W3CDTF">2013-03-20T16:50:27Z</dcterms:modified>
</cp:coreProperties>
</file>